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64" r:id="rId4"/>
    <p:sldId id="269" r:id="rId5"/>
    <p:sldId id="258" r:id="rId6"/>
    <p:sldId id="275" r:id="rId7"/>
    <p:sldId id="274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CC"/>
    <a:srgbClr val="B76D01"/>
    <a:srgbClr val="FAD87A"/>
    <a:srgbClr val="CF9B07"/>
    <a:srgbClr val="EEB208"/>
    <a:srgbClr val="F9CE55"/>
    <a:srgbClr val="F7BD19"/>
    <a:srgbClr val="915701"/>
    <a:srgbClr val="0F9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65"/>
  </p:normalViewPr>
  <p:slideViewPr>
    <p:cSldViewPr snapToGrid="0" snapToObjects="1">
      <p:cViewPr varScale="1">
        <p:scale>
          <a:sx n="117" d="100"/>
          <a:sy n="117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2C74B-44D5-4110-A49B-8BCEB1194AF7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FAC2F-D99E-4C01-AEE2-41A9355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2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251B38-F10E-144A-9ACE-2FC40BAC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2C239-14FD-7B49-B14B-276D60919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90" y="1631649"/>
            <a:ext cx="596482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D236BE-074D-B74B-B394-A2A014323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90" y="4111324"/>
            <a:ext cx="596482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15A376-80AC-934B-9340-E33B6779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8C34AD-2A99-0F4A-8EA5-CA2EEBFC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F180DC-CDF6-5A48-893A-8E00D9D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63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92F9-751E-0940-AE81-7AAB1C2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95C015-FE95-954A-9C00-AC8237649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79A51-4074-AA42-B7E4-F1D0BE3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5C1D79-16B6-A24C-BC54-C2CF7878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81474-73EA-CC44-B327-33F29BCE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31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B8EE5E8-932A-D74B-A2DD-C3DB6FCAF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A913CB-4C59-DA47-B81D-C0EA97144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EC52CE-29A8-E044-A44F-6ECAB114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8B3E92-37E9-0343-AEE2-A5D7C939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276F09-A288-964B-9D51-E4DF256E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5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EDD935-F903-AF40-954D-07F3B110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AA175-9B05-DC43-9A9D-561B07C5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3A3F29-6EEB-6542-9C8B-58168A18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BE89D-638E-884F-9353-84F3FA5C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207A9F-DC34-0248-A37E-12B222F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0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9FE7B-D3E9-DC45-A589-62BA5B59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D15B92-1A6A-BD48-AE51-1882C1CCA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A61F4C-AF20-D64D-9C79-A87D7443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EEF3E0-05E9-1845-9562-272B4C64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B3F0D-4433-E945-92F2-62069321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16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19BD7-0B4A-C647-B314-1E512D56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A4DD53-B3E2-6B43-8E9F-01458004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2E279F-0656-C54C-B4EE-D301CEABE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D50556-18AB-D746-A691-CF237874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3330CC-A0B5-3041-895A-467B0853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0F36DD-1761-2C44-8FBE-CE6CC176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5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787DF-2FBB-9C43-9846-9AF30A21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6C68DD-7999-EB48-B60B-EF3D2EE6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84E515-C7C0-DD45-B65F-73F26EBFF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9FF4476-F4F5-DE45-97AC-ED764084C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E1CF31-68FF-2940-ADA0-7C4F3B7F7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D334F3-3C12-3440-8F6C-5D4D3ED9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BE7526-64AE-7D47-9254-1A639DCF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A34FD9-5743-834E-8E78-0DA823C4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54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A2341-CDC6-424F-952A-C1764DC5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9110EA-8E59-904D-8167-814AA0CB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97FB9A-F8EB-1D4C-889F-5512D242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73FF21-E6BD-0543-A117-6F6B6B1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026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916C44-FC8D-7E48-88C1-29BE37F2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6007C6-9D2E-2746-B3F8-3BD72901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D27F3E-E4B3-6A42-B262-A469B85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95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1F6C9-DC74-8645-965C-1DACD073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9225F6-43EA-0240-BD38-96FD211E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62FA7F7-CCBB-F14E-9C65-D0E9BC90C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6B87F-9707-DA40-94D9-D2C9C56D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5690FB-EA1F-094A-9E21-D4F36980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7D4AA4-EC97-0B48-ADE1-F7C61129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3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AA100-0526-8542-A6FE-8BD4F48F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A16F44-60CD-BA40-81D8-5AA8F6728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24B0FC2-02FD-9E4D-B7AE-4A40E8A8B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978A78-AFC5-7A4E-A32F-C17A7321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3AAFCF-8240-D84E-B8DB-94BF377B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879D9E-D8DD-A346-8FE4-F1942D4B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85C377-C633-0540-945B-9E065DB7D2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CC8FE4-6861-FF4D-9829-1848B9A2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7" y="365125"/>
            <a:ext cx="10515600" cy="688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298353-C1C3-3449-BB95-6129AB9E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8421"/>
            <a:ext cx="10515600" cy="475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4B5BF-9A9C-BA44-A9FE-274C557C2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6562-40DF-9644-8989-F37ACD83C1A1}" type="datetimeFigureOut">
              <a:rPr lang="uk-UA" smtClean="0"/>
              <a:t>05.06.2026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AA0343-302A-1F49-BF45-14A66C4E5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5E94F-66FE-C942-B5BB-147D42D4F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90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26303&amp;dst=100254" TargetMode="External"/><Relationship Id="rId2" Type="http://schemas.openxmlformats.org/officeDocument/2006/relationships/hyperlink" Target="https://login.consultant.ru/link/?req=doc&amp;base=LAW&amp;n=26303&amp;dst=1001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consultant.ru/link/?req=doc&amp;base=LAW&amp;n=41168&amp;dst=10330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745" r="-2752" b="-2808"/>
          <a:stretch/>
        </p:blipFill>
        <p:spPr bwMode="auto">
          <a:xfrm rot="1449114">
            <a:off x="6519054" y="991981"/>
            <a:ext cx="5175611" cy="4816294"/>
          </a:xfrm>
          <a:prstGeom prst="dec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осьмиугольник 5"/>
          <p:cNvSpPr/>
          <p:nvPr/>
        </p:nvSpPr>
        <p:spPr>
          <a:xfrm rot="1559433">
            <a:off x="6900070" y="1220436"/>
            <a:ext cx="4445041" cy="4347115"/>
          </a:xfrm>
          <a:prstGeom prst="oct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00. ФОТО ОПиЭМ 09.11.20 (47)\0. Карты ЛО и гербы\0. Логотип АПК\лого.png">
            <a:extLst>
              <a:ext uri="{FF2B5EF4-FFF2-40B4-BE49-F238E27FC236}">
                <a16:creationId xmlns="" xmlns:a16="http://schemas.microsoft.com/office/drawing/2014/main" id="{5E844E1C-D7B2-1A37-CE59-1E6B3DEC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76" y="996919"/>
            <a:ext cx="583795" cy="146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EE00AF-95F1-F661-D014-CB657EB22ECA}"/>
              </a:ext>
            </a:extLst>
          </p:cNvPr>
          <p:cNvSpPr txBox="1"/>
          <p:nvPr/>
        </p:nvSpPr>
        <p:spPr>
          <a:xfrm>
            <a:off x="812440" y="5583027"/>
            <a:ext cx="4318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КОМИТЕТ ПО АГРОПРОМЫШЛЕННОМУ </a:t>
            </a:r>
            <a:endParaRPr lang="ru-RU" sz="1600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 РЫБОХОЗЯЙСТВЕННОМУ </a:t>
            </a: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КОМПЛЕКСУ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ЛЕНИНГРАДСКОЙ ОБЛАСТИ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338" y="2354933"/>
            <a:ext cx="4936208" cy="2078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gradFill>
                  <a:gsLst>
                    <a:gs pos="0">
                      <a:srgbClr val="B0C34D"/>
                    </a:gs>
                    <a:gs pos="96000">
                      <a:srgbClr val="029964"/>
                    </a:gs>
                  </a:gsLst>
                  <a:lin ang="10800000" scaled="0"/>
                </a:gradFill>
                <a:latin typeface="Arial Black" panose="020B0A04020102020204" pitchFamily="34" charset="0"/>
              </a:rPr>
              <a:t>Меры государственной поддержки для СНТ (ОНТ) Ленинградской области в 202</a:t>
            </a:r>
            <a:r>
              <a:rPr lang="en-US" sz="2400" dirty="0" smtClean="0">
                <a:gradFill>
                  <a:gsLst>
                    <a:gs pos="0">
                      <a:srgbClr val="B0C34D"/>
                    </a:gs>
                    <a:gs pos="96000">
                      <a:srgbClr val="029964"/>
                    </a:gs>
                  </a:gsLst>
                  <a:lin ang="10800000" scaled="0"/>
                </a:gradFill>
                <a:latin typeface="Arial Black" panose="020B0A04020102020204" pitchFamily="34" charset="0"/>
              </a:rPr>
              <a:t>6</a:t>
            </a:r>
            <a:r>
              <a:rPr lang="ru-RU" sz="2400" dirty="0" smtClean="0">
                <a:gradFill>
                  <a:gsLst>
                    <a:gs pos="0">
                      <a:srgbClr val="B0C34D"/>
                    </a:gs>
                    <a:gs pos="96000">
                      <a:srgbClr val="029964"/>
                    </a:gs>
                  </a:gsLst>
                  <a:lin ang="10800000" scaled="0"/>
                </a:gradFill>
                <a:latin typeface="Arial Black" panose="020B0A04020102020204" pitchFamily="34" charset="0"/>
              </a:rPr>
              <a:t> году</a:t>
            </a:r>
            <a:endParaRPr lang="ru-RU" sz="1400" dirty="0">
              <a:gradFill>
                <a:gsLst>
                  <a:gs pos="0">
                    <a:srgbClr val="B0C34D"/>
                  </a:gs>
                  <a:gs pos="96000">
                    <a:srgbClr val="029964"/>
                  </a:gs>
                </a:gsLst>
                <a:lin ang="10800000" scaled="0"/>
              </a:gradFill>
              <a:latin typeface="Arial Black" panose="020B0A04020102020204" pitchFamily="34" charset="0"/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79" y="1256921"/>
            <a:ext cx="822325" cy="94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075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26423" y="-145868"/>
            <a:ext cx="2638697" cy="7149737"/>
          </a:xfrm>
          <a:prstGeom prst="roundRect">
            <a:avLst>
              <a:gd name="adj" fmla="val 21089"/>
            </a:avLst>
          </a:prstGeom>
          <a:gradFill>
            <a:gsLst>
              <a:gs pos="0">
                <a:srgbClr val="B0C34D"/>
              </a:gs>
              <a:gs pos="96000">
                <a:srgbClr val="029964"/>
              </a:gs>
            </a:gsLst>
            <a:lin ang="2700000" scaled="0"/>
          </a:gradFill>
          <a:ln>
            <a:noFill/>
          </a:ln>
          <a:effectLst>
            <a:outerShdw blurRad="152400" dist="381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01256" y="2021987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6" name="Овал 5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1256" y="2765781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0" name="Овал 9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6409" y="3506194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4" name="Овал 13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5599" y="4241689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8" name="Овал 17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2631" y="162030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4154" y="2415855"/>
            <a:ext cx="1790729" cy="400110"/>
            <a:chOff x="683428" y="1722769"/>
            <a:chExt cx="1790729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683428" y="172276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71209" y="1839873"/>
              <a:ext cx="14029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ТРЕБОВАНИЯ К СНТ </a:t>
              </a:r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22631" y="3112583"/>
            <a:ext cx="2015991" cy="400110"/>
            <a:chOff x="683428" y="2452826"/>
            <a:chExt cx="2015991" cy="400110"/>
          </a:xfrm>
        </p:grpSpPr>
        <p:sp>
          <p:nvSpPr>
            <p:cNvPr id="36" name="TextBox 35"/>
            <p:cNvSpPr txBox="1"/>
            <p:nvPr/>
          </p:nvSpPr>
          <p:spPr>
            <a:xfrm>
              <a:off x="683428" y="245282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769" y="2537465"/>
              <a:ext cx="16706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КОМПЛЕКТ ДОКУМЕНТОВ</a:t>
              </a:r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2631" y="385872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22631" y="4604859"/>
            <a:ext cx="593339" cy="400110"/>
            <a:chOff x="683428" y="4010679"/>
            <a:chExt cx="593339" cy="400110"/>
          </a:xfrm>
        </p:grpSpPr>
        <p:sp>
          <p:nvSpPr>
            <p:cNvPr id="42" name="TextBox 41"/>
            <p:cNvSpPr txBox="1"/>
            <p:nvPr/>
          </p:nvSpPr>
          <p:spPr>
            <a:xfrm>
              <a:off x="683428" y="401067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2036" y="4025635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1816536" y="649633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025" y="2275582"/>
            <a:ext cx="8267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Постановление Правительства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от 04.02.2014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 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предоставления субсидий из областного бюджета Ленинградской области и поступивших в порядке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федерального бюджета в рамках государственной программы Ленинградской области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Ленинградской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 22 «Субсидии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возмещение части затрат на создание и восстановление объектов инженерной инфраструктуры в садоводческих и огороднических некоммерческих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товариществах» по направлениям: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" descr="Профессиональная газификация СНТ | ООО &quot;Бридж-Серви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94" y="5492912"/>
            <a:ext cx="1437163" cy="920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5" name="Рисунок 54" descr="C:\Users\nm_lobzina\AppData\Local\Microsoft\Windows\INetCache\Content.Outlook\AFBRXRPW\0L5A23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7899" y="4471543"/>
            <a:ext cx="1366927" cy="83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4" descr="Завышенный тариф на электроэнергию в СНТ: как садоводам оплачивать потери в  сетях? | Архив С.О.К. | 2020 | №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12" y="5235743"/>
            <a:ext cx="1580374" cy="110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4" y="457719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64" y="4618099"/>
            <a:ext cx="607595" cy="60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58" y="5517523"/>
            <a:ext cx="627007" cy="74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AutoShape 6" descr="Водоснаб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8" descr="Водоснаб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62" y="4404576"/>
            <a:ext cx="1481181" cy="1034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96" y="5706611"/>
            <a:ext cx="543112" cy="5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137316" y="1831072"/>
            <a:ext cx="648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оказываемой меры поддержки: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71698" y="431893"/>
            <a:ext cx="9384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Комитет по агропромышленному и </a:t>
            </a:r>
          </a:p>
          <a:p>
            <a:pPr algn="ctr"/>
            <a:r>
              <a:rPr lang="ru-RU" sz="2400" b="1" dirty="0" err="1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рыбохозяйственному</a:t>
            </a:r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комплексу</a:t>
            </a:r>
          </a:p>
          <a:p>
            <a:pPr algn="ctr"/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Ленинградской области</a:t>
            </a:r>
            <a:endParaRPr lang="ru-RU" sz="2400" b="1" dirty="0">
              <a:gradFill>
                <a:gsLst>
                  <a:gs pos="0">
                    <a:srgbClr val="B0C34D"/>
                  </a:gs>
                  <a:gs pos="74000">
                    <a:srgbClr val="029964"/>
                  </a:gs>
                </a:gsLst>
                <a:lin ang="108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В ожидании мелиорации — Журнал «Агротехника и технологии» – Агроинвесто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46" y="5386499"/>
            <a:ext cx="1259464" cy="1007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653" y="4636472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Скругленный прямоугольник 84"/>
          <p:cNvSpPr/>
          <p:nvPr/>
        </p:nvSpPr>
        <p:spPr>
          <a:xfrm>
            <a:off x="-15085" y="1530661"/>
            <a:ext cx="2346515" cy="405117"/>
          </a:xfrm>
          <a:prstGeom prst="roundRect">
            <a:avLst>
              <a:gd name="adj" fmla="val 4706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" name="Группа 85"/>
          <p:cNvGrpSpPr/>
          <p:nvPr/>
        </p:nvGrpSpPr>
        <p:grpSpPr>
          <a:xfrm>
            <a:off x="122631" y="1535668"/>
            <a:ext cx="1927913" cy="400110"/>
            <a:chOff x="734664" y="3198692"/>
            <a:chExt cx="1927913" cy="400110"/>
          </a:xfrm>
        </p:grpSpPr>
        <p:sp>
          <p:nvSpPr>
            <p:cNvPr id="87" name="TextBox 86"/>
            <p:cNvSpPr txBox="1"/>
            <p:nvPr/>
          </p:nvSpPr>
          <p:spPr>
            <a:xfrm>
              <a:off x="734664" y="3198692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05741" y="3284154"/>
              <a:ext cx="1556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КОМИТЕТ ПО АПК ЛО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60375" y="4689498"/>
            <a:ext cx="1901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ПОРЯДОК И СРОКИ ОТБОРА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3708" y="3943360"/>
            <a:ext cx="1503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77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614345" y="1910024"/>
            <a:ext cx="66130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Товарищество должно быть зарегистрировано как юридическое лицо на территории Ленинградской области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50% правообладателей (собственников) земельных участков зарегистрированы на территории Ленинградской области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строительству и (или) реконструкции выполнены в 202</a:t>
            </a:r>
            <a:r>
              <a:rPr lang="en-U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</a:t>
            </a:r>
            <a:r>
              <a:rPr lang="en-U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в 202</a:t>
            </a:r>
            <a:r>
              <a:rPr lang="en-US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248559" y="-144463"/>
            <a:ext cx="2638697" cy="7149737"/>
          </a:xfrm>
          <a:prstGeom prst="roundRect">
            <a:avLst>
              <a:gd name="adj" fmla="val 21089"/>
            </a:avLst>
          </a:prstGeom>
          <a:gradFill>
            <a:gsLst>
              <a:gs pos="0">
                <a:srgbClr val="B0C34D"/>
              </a:gs>
              <a:gs pos="96000">
                <a:srgbClr val="029964"/>
              </a:gs>
            </a:gsLst>
            <a:lin ang="2700000" scaled="0"/>
          </a:gradFill>
          <a:ln>
            <a:noFill/>
          </a:ln>
          <a:effectLst>
            <a:outerShdw blurRad="152400" dist="381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-114040" y="37859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1530" y="1795557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21" name="Овал 20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4585" y="2712095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25" name="Овал 24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9738" y="3442983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29" name="Овал 28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928" y="4197528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33" name="Овал 32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07095" y="135577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69847" y="697908"/>
            <a:ext cx="669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ДЛЯ СНТ (ОНТ)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54636" y="649633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1012" y="21136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29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400" b="1" dirty="0">
              <a:solidFill>
                <a:srgbClr val="029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6638" y="378086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29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400" b="1" dirty="0">
              <a:solidFill>
                <a:srgbClr val="029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354867" y="2762014"/>
            <a:ext cx="0" cy="805637"/>
          </a:xfrm>
          <a:prstGeom prst="line">
            <a:avLst/>
          </a:prstGeom>
          <a:ln>
            <a:solidFill>
              <a:srgbClr val="0299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/>
          <p:cNvGrpSpPr/>
          <p:nvPr/>
        </p:nvGrpSpPr>
        <p:grpSpPr>
          <a:xfrm>
            <a:off x="-114040" y="4532123"/>
            <a:ext cx="593339" cy="400110"/>
            <a:chOff x="683428" y="4010679"/>
            <a:chExt cx="593339" cy="400110"/>
          </a:xfrm>
        </p:grpSpPr>
        <p:sp>
          <p:nvSpPr>
            <p:cNvPr id="46" name="TextBox 45"/>
            <p:cNvSpPr txBox="1"/>
            <p:nvPr/>
          </p:nvSpPr>
          <p:spPr>
            <a:xfrm>
              <a:off x="683428" y="401067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2036" y="4025635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Овал 64"/>
          <p:cNvSpPr/>
          <p:nvPr/>
        </p:nvSpPr>
        <p:spPr>
          <a:xfrm>
            <a:off x="10375984" y="1810015"/>
            <a:ext cx="4571554" cy="4571554"/>
          </a:xfrm>
          <a:prstGeom prst="ellipse">
            <a:avLst/>
          </a:prstGeom>
          <a:noFill/>
          <a:ln w="19050">
            <a:solidFill>
              <a:srgbClr val="02996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3086634" y="53860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29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400" b="1" dirty="0">
              <a:solidFill>
                <a:srgbClr val="029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0384305" y="1881377"/>
            <a:ext cx="1071096" cy="1048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3346116" y="4553010"/>
            <a:ext cx="8751" cy="796777"/>
          </a:xfrm>
          <a:prstGeom prst="line">
            <a:avLst/>
          </a:prstGeom>
          <a:ln>
            <a:solidFill>
              <a:srgbClr val="02996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utoShape 4" descr="Герб Ленинградской област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6" descr="Герб Ленинградской област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8" descr="Герб Ленинградской области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mk_shkoev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245" y="2090231"/>
            <a:ext cx="561215" cy="6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Овал 94"/>
          <p:cNvSpPr/>
          <p:nvPr/>
        </p:nvSpPr>
        <p:spPr>
          <a:xfrm>
            <a:off x="9848757" y="3700553"/>
            <a:ext cx="1071096" cy="1048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&gt;50%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10568219" y="5163879"/>
            <a:ext cx="1071096" cy="1048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12" y="5452966"/>
            <a:ext cx="608102" cy="60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460" y="5318394"/>
            <a:ext cx="2984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" name="Группа 98"/>
          <p:cNvGrpSpPr/>
          <p:nvPr/>
        </p:nvGrpSpPr>
        <p:grpSpPr>
          <a:xfrm>
            <a:off x="-114040" y="1440416"/>
            <a:ext cx="1842115" cy="1253403"/>
            <a:chOff x="683428" y="869476"/>
            <a:chExt cx="1842115" cy="1253403"/>
          </a:xfrm>
        </p:grpSpPr>
        <p:sp>
          <p:nvSpPr>
            <p:cNvPr id="100" name="TextBox 99"/>
            <p:cNvSpPr txBox="1"/>
            <p:nvPr/>
          </p:nvSpPr>
          <p:spPr>
            <a:xfrm>
              <a:off x="683428" y="172276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04961" y="869476"/>
              <a:ext cx="14205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КОМИТЕТ ПО АПК ЛО</a:t>
              </a:r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Скругленный прямоугольник 102"/>
          <p:cNvSpPr/>
          <p:nvPr/>
        </p:nvSpPr>
        <p:spPr>
          <a:xfrm>
            <a:off x="-87472" y="2287836"/>
            <a:ext cx="2426899" cy="368616"/>
          </a:xfrm>
          <a:prstGeom prst="roundRect">
            <a:avLst>
              <a:gd name="adj" fmla="val 4706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/>
          <p:cNvGrpSpPr/>
          <p:nvPr/>
        </p:nvGrpSpPr>
        <p:grpSpPr>
          <a:xfrm>
            <a:off x="4028" y="2272090"/>
            <a:ext cx="1937041" cy="400110"/>
            <a:chOff x="635265" y="3123136"/>
            <a:chExt cx="1773962" cy="400110"/>
          </a:xfrm>
        </p:grpSpPr>
        <p:sp>
          <p:nvSpPr>
            <p:cNvPr id="105" name="TextBox 104"/>
            <p:cNvSpPr txBox="1"/>
            <p:nvPr/>
          </p:nvSpPr>
          <p:spPr>
            <a:xfrm>
              <a:off x="635265" y="3123136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99608" y="3200080"/>
              <a:ext cx="14096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ТРЕБОВАНИЯ К </a:t>
              </a:r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СНТ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-114040" y="31029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69039" y="3205754"/>
            <a:ext cx="1713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68976" y="4623956"/>
            <a:ext cx="1901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ПОРЯДОК И СРОКИ ОТБОРА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9039" y="3870624"/>
            <a:ext cx="1503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72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Герб Ленинградской области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Герб Ленинградской област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Герб Ленинградской области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191158" y="-144463"/>
            <a:ext cx="2638697" cy="7149737"/>
          </a:xfrm>
          <a:prstGeom prst="roundRect">
            <a:avLst>
              <a:gd name="adj" fmla="val 21089"/>
            </a:avLst>
          </a:prstGeom>
          <a:gradFill>
            <a:gsLst>
              <a:gs pos="0">
                <a:srgbClr val="B0C34D"/>
              </a:gs>
              <a:gs pos="96000">
                <a:srgbClr val="029964"/>
              </a:gs>
            </a:gsLst>
            <a:lin ang="2700000" scaled="0"/>
          </a:gradFill>
          <a:ln>
            <a:noFill/>
          </a:ln>
          <a:effectLst>
            <a:outerShdw blurRad="152400" dist="381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1816536" y="649633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982895" y="739881"/>
            <a:ext cx="8132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 ДЛЯ УЧАСТИЯ В ОТБОРЕ</a:t>
            </a:r>
            <a:endParaRPr lang="ru-RU" sz="2400" b="1" dirty="0">
              <a:gradFill>
                <a:gsLst>
                  <a:gs pos="0">
                    <a:srgbClr val="B0C34D"/>
                  </a:gs>
                  <a:gs pos="74000">
                    <a:srgbClr val="029964"/>
                  </a:gs>
                </a:gsLst>
                <a:lin ang="108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0548" y="1456169"/>
            <a:ext cx="10131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1 . Учредительные </a:t>
            </a:r>
            <a:r>
              <a:rPr lang="ru-RU" sz="1600" dirty="0"/>
              <a:t>документы товарищества в редакции, действующей на дату представления </a:t>
            </a:r>
            <a:r>
              <a:rPr lang="ru-RU" sz="1600" dirty="0" smtClean="0"/>
              <a:t>документов</a:t>
            </a:r>
            <a:endParaRPr lang="en-US" sz="1600" dirty="0" smtClean="0"/>
          </a:p>
          <a:p>
            <a:pPr lvl="0"/>
            <a:r>
              <a:rPr lang="ru-RU" sz="1600" dirty="0" smtClean="0"/>
              <a:t>(</a:t>
            </a:r>
            <a:r>
              <a:rPr lang="ru-RU" sz="1600" dirty="0"/>
              <a:t>с изменениями и дополнениями);</a:t>
            </a:r>
          </a:p>
          <a:p>
            <a:pPr lvl="0"/>
            <a:r>
              <a:rPr lang="ru-RU" sz="1600" dirty="0" smtClean="0"/>
              <a:t>2. Протокол </a:t>
            </a:r>
            <a:r>
              <a:rPr lang="ru-RU" sz="1600" dirty="0"/>
              <a:t>общего собрания членов товарищества, содержащий следующие решения:</a:t>
            </a:r>
          </a:p>
          <a:p>
            <a:r>
              <a:rPr lang="ru-RU" sz="1600" dirty="0"/>
              <a:t>	а) об участии в отборе, проводимом комитетом;</a:t>
            </a:r>
          </a:p>
          <a:p>
            <a:r>
              <a:rPr lang="ru-RU" sz="1600" dirty="0"/>
              <a:t>	б) об утверждении перечня работ;</a:t>
            </a:r>
          </a:p>
          <a:p>
            <a:r>
              <a:rPr lang="ru-RU" sz="1600" dirty="0"/>
              <a:t>	в) о выборе подрядной организации для выполнения </a:t>
            </a:r>
            <a:r>
              <a:rPr lang="ru-RU" sz="1600" dirty="0" smtClean="0"/>
              <a:t>работ</a:t>
            </a:r>
            <a:r>
              <a:rPr lang="en-US" sz="1600" dirty="0" smtClean="0"/>
              <a:t>.</a:t>
            </a:r>
            <a:endParaRPr lang="ru-RU" sz="1600" dirty="0"/>
          </a:p>
          <a:p>
            <a:pPr lvl="0"/>
            <a:r>
              <a:rPr lang="ru-RU" sz="1600" dirty="0" smtClean="0"/>
              <a:t>3. Договор </a:t>
            </a:r>
            <a:r>
              <a:rPr lang="ru-RU" sz="1600" dirty="0"/>
              <a:t>на разработку проектно-сметной </a:t>
            </a:r>
            <a:r>
              <a:rPr lang="ru-RU" sz="1600" dirty="0" smtClean="0"/>
              <a:t>документации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/>
            <a:r>
              <a:rPr lang="ru-RU" sz="1600" dirty="0" smtClean="0"/>
              <a:t>4. Технические </a:t>
            </a:r>
            <a:r>
              <a:rPr lang="ru-RU" sz="1600" dirty="0"/>
              <a:t>условия на присоединение (для объектов электроснабжения, водоснабжения, </a:t>
            </a:r>
            <a:endParaRPr lang="ru-RU" sz="1600" dirty="0" smtClean="0"/>
          </a:p>
          <a:p>
            <a:pPr lvl="0"/>
            <a:r>
              <a:rPr lang="ru-RU" sz="1600" dirty="0" smtClean="0"/>
              <a:t>газоснабжения</a:t>
            </a:r>
            <a:r>
              <a:rPr lang="ru-RU" sz="1600" dirty="0"/>
              <a:t>) </a:t>
            </a:r>
            <a:r>
              <a:rPr lang="ru-RU" sz="1600" dirty="0" smtClean="0"/>
              <a:t>если на балансе РСО</a:t>
            </a:r>
            <a:r>
              <a:rPr lang="en-US" sz="1600" dirty="0" smtClean="0"/>
              <a:t>;</a:t>
            </a:r>
            <a:endParaRPr lang="ru-RU" sz="1600" dirty="0"/>
          </a:p>
          <a:p>
            <a:pPr lvl="0"/>
            <a:r>
              <a:rPr lang="ru-RU" sz="1600" dirty="0" smtClean="0"/>
              <a:t>5. Лицензия </a:t>
            </a:r>
            <a:r>
              <a:rPr lang="ru-RU" sz="1600" dirty="0"/>
              <a:t>на пользование недрами </a:t>
            </a:r>
            <a:r>
              <a:rPr lang="ru-RU" sz="1600" i="1" dirty="0"/>
              <a:t>(при строительстве артезианской скважины в случаях, </a:t>
            </a:r>
            <a:endParaRPr lang="ru-RU" sz="1600" i="1" dirty="0" smtClean="0"/>
          </a:p>
          <a:p>
            <a:pPr lvl="0"/>
            <a:r>
              <a:rPr lang="ru-RU" sz="1600" i="1" dirty="0" smtClean="0"/>
              <a:t>предусмотренных </a:t>
            </a:r>
            <a:r>
              <a:rPr lang="ru-RU" sz="1600" i="1" dirty="0"/>
              <a:t>законодательством</a:t>
            </a:r>
            <a:r>
              <a:rPr lang="ru-RU" sz="1600" dirty="0"/>
              <a:t>);</a:t>
            </a:r>
          </a:p>
          <a:p>
            <a:pPr lvl="0"/>
            <a:r>
              <a:rPr lang="ru-RU" sz="1600" dirty="0" smtClean="0"/>
              <a:t>6. Смета </a:t>
            </a:r>
            <a:r>
              <a:rPr lang="ru-RU" sz="1600" dirty="0"/>
              <a:t>на осуществление </a:t>
            </a:r>
            <a:r>
              <a:rPr lang="ru-RU" sz="1600" dirty="0" smtClean="0"/>
              <a:t>работ</a:t>
            </a:r>
            <a:r>
              <a:rPr lang="en-US" sz="1600" dirty="0" smtClean="0"/>
              <a:t>;</a:t>
            </a:r>
            <a:r>
              <a:rPr lang="ru-RU" sz="1600" dirty="0" smtClean="0"/>
              <a:t> </a:t>
            </a:r>
          </a:p>
          <a:p>
            <a:pPr lvl="0"/>
            <a:r>
              <a:rPr lang="ru-RU" sz="1600" dirty="0" smtClean="0"/>
              <a:t>7. Положительное </a:t>
            </a:r>
            <a:r>
              <a:rPr lang="ru-RU" sz="1600" dirty="0"/>
              <a:t>заключение экспертизы сметной </a:t>
            </a:r>
            <a:r>
              <a:rPr lang="ru-RU" sz="1600" dirty="0" smtClean="0"/>
              <a:t>документации</a:t>
            </a:r>
            <a:r>
              <a:rPr lang="en-US" sz="1600" dirty="0" smtClean="0"/>
              <a:t>;</a:t>
            </a:r>
            <a:endParaRPr lang="ru-RU" sz="1600" dirty="0"/>
          </a:p>
          <a:p>
            <a:pPr lvl="0"/>
            <a:r>
              <a:rPr lang="ru-RU" sz="1600" dirty="0" smtClean="0"/>
              <a:t>8. Копия </a:t>
            </a:r>
            <a:r>
              <a:rPr lang="ru-RU" sz="1600" dirty="0"/>
              <a:t>договора о проведении строительного контроля;</a:t>
            </a:r>
          </a:p>
          <a:p>
            <a:pPr lvl="0"/>
            <a:r>
              <a:rPr lang="ru-RU" sz="1600" dirty="0" smtClean="0"/>
              <a:t>9 Акт</a:t>
            </a:r>
            <a:r>
              <a:rPr lang="ru-RU" sz="1600" dirty="0"/>
              <a:t>, подписанный органом (организацией), проведшим (проведшей) строительный </a:t>
            </a:r>
            <a:r>
              <a:rPr lang="ru-RU" sz="1600" dirty="0" smtClean="0"/>
              <a:t>контроль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/>
            <a:r>
              <a:rPr lang="ru-RU" sz="1600" dirty="0" smtClean="0"/>
              <a:t>10. Договор </a:t>
            </a:r>
            <a:r>
              <a:rPr lang="ru-RU" sz="1600" dirty="0"/>
              <a:t>на выполнение работ с приложением платежных поручений, подтверждающих факт </a:t>
            </a:r>
            <a:r>
              <a:rPr lang="ru-RU" sz="1600" dirty="0" smtClean="0"/>
              <a:t>полной</a:t>
            </a:r>
          </a:p>
          <a:p>
            <a:pPr lvl="0"/>
            <a:r>
              <a:rPr lang="ru-RU" sz="1600" dirty="0" smtClean="0"/>
              <a:t>оплаты </a:t>
            </a:r>
            <a:r>
              <a:rPr lang="ru-RU" sz="1600" dirty="0"/>
              <a:t>стоимости работ по договору, а также документов, на которые дана ссылка в назначении платежа;</a:t>
            </a:r>
          </a:p>
          <a:p>
            <a:pPr lvl="0"/>
            <a:r>
              <a:rPr lang="ru-RU" sz="1600" dirty="0" smtClean="0"/>
              <a:t>11. Акт </a:t>
            </a:r>
            <a:r>
              <a:rPr lang="ru-RU" sz="1600" dirty="0"/>
              <a:t>о приемке выполненных работ по </a:t>
            </a:r>
            <a:r>
              <a:rPr lang="ru-RU" sz="1600" dirty="0">
                <a:hlinkClick r:id="rId2"/>
              </a:rPr>
              <a:t>форме </a:t>
            </a:r>
            <a:r>
              <a:rPr lang="ru-RU" sz="1600" dirty="0" smtClean="0">
                <a:hlinkClick r:id="rId2"/>
              </a:rPr>
              <a:t>КС-2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/>
            <a:r>
              <a:rPr lang="ru-RU" sz="1600" dirty="0" smtClean="0"/>
              <a:t>12. Справка </a:t>
            </a:r>
            <a:r>
              <a:rPr lang="ru-RU" sz="1600" dirty="0"/>
              <a:t>о стоимости выполненных работ и затрат по </a:t>
            </a:r>
            <a:r>
              <a:rPr lang="ru-RU" sz="1600" dirty="0">
                <a:hlinkClick r:id="rId3"/>
              </a:rPr>
              <a:t>форме </a:t>
            </a:r>
            <a:r>
              <a:rPr lang="ru-RU" sz="1600" dirty="0" smtClean="0">
                <a:hlinkClick r:id="rId3"/>
              </a:rPr>
              <a:t>КС-3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lvl="0"/>
            <a:r>
              <a:rPr lang="ru-RU" sz="1600" dirty="0" smtClean="0"/>
              <a:t>13. Акт </a:t>
            </a:r>
            <a:r>
              <a:rPr lang="ru-RU" sz="1600" dirty="0"/>
              <a:t>приемки законченного строительством объекта по </a:t>
            </a:r>
            <a:r>
              <a:rPr lang="ru-RU" sz="1600" dirty="0">
                <a:hlinkClick r:id="rId4"/>
              </a:rPr>
              <a:t>форме </a:t>
            </a:r>
            <a:r>
              <a:rPr lang="ru-RU" sz="1600" dirty="0" smtClean="0">
                <a:hlinkClick r:id="rId4"/>
              </a:rPr>
              <a:t>КС-11</a:t>
            </a:r>
            <a:r>
              <a:rPr lang="ru-RU" sz="1600" dirty="0" smtClean="0"/>
              <a:t> </a:t>
            </a:r>
            <a:r>
              <a:rPr lang="ru-RU" sz="1600" i="1" dirty="0" smtClean="0"/>
              <a:t>(при завершении </a:t>
            </a:r>
            <a:r>
              <a:rPr lang="ru-RU" sz="1600" i="1" dirty="0" err="1" smtClean="0"/>
              <a:t>стр-ва</a:t>
            </a:r>
            <a:r>
              <a:rPr lang="ru-RU" sz="1600" i="1" dirty="0" smtClean="0"/>
              <a:t>)</a:t>
            </a:r>
            <a:r>
              <a:rPr lang="en-US" sz="1600" i="1" dirty="0" smtClean="0"/>
              <a:t>.</a:t>
            </a:r>
            <a:endParaRPr lang="ru-RU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820" y="42650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43390" y="1981365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44" name="Овал 43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45530" y="2949640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48" name="Овал 47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31598" y="3922004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52" name="Овал 51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30788" y="4676549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56" name="Овал 55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765" y="15415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70084" y="5124900"/>
            <a:ext cx="593339" cy="400110"/>
            <a:chOff x="683428" y="4010679"/>
            <a:chExt cx="593339" cy="400110"/>
          </a:xfrm>
        </p:grpSpPr>
        <p:sp>
          <p:nvSpPr>
            <p:cNvPr id="61" name="TextBox 60"/>
            <p:cNvSpPr txBox="1"/>
            <p:nvPr/>
          </p:nvSpPr>
          <p:spPr>
            <a:xfrm>
              <a:off x="683428" y="401067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92036" y="4025635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7820" y="247951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009" y="24201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6428" y="2504739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СНТ 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0640" y="3410311"/>
            <a:ext cx="2426899" cy="395459"/>
          </a:xfrm>
          <a:prstGeom prst="roundRect">
            <a:avLst>
              <a:gd name="adj" fmla="val 4706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35529" y="3401872"/>
            <a:ext cx="2314849" cy="400110"/>
            <a:chOff x="761026" y="3206997"/>
            <a:chExt cx="2119965" cy="400110"/>
          </a:xfrm>
        </p:grpSpPr>
        <p:sp>
          <p:nvSpPr>
            <p:cNvPr id="71" name="TextBox 70"/>
            <p:cNvSpPr txBox="1"/>
            <p:nvPr/>
          </p:nvSpPr>
          <p:spPr>
            <a:xfrm>
              <a:off x="761026" y="3206997"/>
              <a:ext cx="430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67485" y="3300578"/>
              <a:ext cx="17135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КОМПЛЕКТ ДОКУМЕНТОВ 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72058" y="5209539"/>
            <a:ext cx="1901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ПОРЯДОК И СРОКИ ОТБОРА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6428" y="4349645"/>
            <a:ext cx="1503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352" y="1629542"/>
            <a:ext cx="167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АПК ЛО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34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11854636" y="649633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83184" y="714481"/>
            <a:ext cx="787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ФОРМЫ, УТВЕРЖДЕННЫЕ ПРИКАЗОМ КОМИТЕТА</a:t>
            </a:r>
            <a:endParaRPr lang="ru-RU" sz="2400" b="1" dirty="0">
              <a:gradFill>
                <a:gsLst>
                  <a:gs pos="0">
                    <a:srgbClr val="B0C34D"/>
                  </a:gs>
                  <a:gs pos="74000">
                    <a:srgbClr val="029964"/>
                  </a:gs>
                </a:gsLst>
                <a:lin ang="108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-221361" y="-122448"/>
            <a:ext cx="2638697" cy="7149737"/>
          </a:xfrm>
          <a:prstGeom prst="roundRect">
            <a:avLst>
              <a:gd name="adj" fmla="val 21089"/>
            </a:avLst>
          </a:prstGeom>
          <a:gradFill>
            <a:gsLst>
              <a:gs pos="0">
                <a:srgbClr val="B0C34D"/>
              </a:gs>
              <a:gs pos="96000">
                <a:srgbClr val="029964"/>
              </a:gs>
            </a:gsLst>
            <a:lin ang="2700000" scaled="0"/>
          </a:gradFill>
          <a:ln>
            <a:noFill/>
          </a:ln>
          <a:effectLst>
            <a:outerShdw blurRad="152400" dist="381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>
            <a:off x="243390" y="1981365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09" name="Овал 108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45530" y="2949640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13" name="Овал 112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31598" y="3922004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17" name="Овал 116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230788" y="4837550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121" name="Овал 120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64765" y="15415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70084" y="5209539"/>
            <a:ext cx="593339" cy="400110"/>
            <a:chOff x="683428" y="4010679"/>
            <a:chExt cx="593339" cy="400110"/>
          </a:xfrm>
        </p:grpSpPr>
        <p:sp>
          <p:nvSpPr>
            <p:cNvPr id="126" name="TextBox 125"/>
            <p:cNvSpPr txBox="1"/>
            <p:nvPr/>
          </p:nvSpPr>
          <p:spPr>
            <a:xfrm>
              <a:off x="683428" y="401067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92036" y="4025635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7820" y="1626224"/>
            <a:ext cx="2096309" cy="1253403"/>
            <a:chOff x="683428" y="869476"/>
            <a:chExt cx="2096309" cy="1253403"/>
          </a:xfrm>
        </p:grpSpPr>
        <p:sp>
          <p:nvSpPr>
            <p:cNvPr id="129" name="TextBox 128"/>
            <p:cNvSpPr txBox="1"/>
            <p:nvPr/>
          </p:nvSpPr>
          <p:spPr>
            <a:xfrm>
              <a:off x="683428" y="172276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104960" y="869476"/>
              <a:ext cx="16747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КОМИТЕТ ПО АПК ЛО</a:t>
              </a:r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7009" y="24201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66428" y="2504739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СНТ 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297" y="1750506"/>
            <a:ext cx="9462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о предоставлении субсидии (приложение 1);</a:t>
            </a: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Справка-расчет для выплаты субсидии на возмещение части затрат на создание и восстановление объектов инженерной инфраструктуры в садоводческих и огороднических некоммерческих товариществах (приложение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земельных участков (приложение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численности собственников, правообладателей садовых или огородных земельных участков имеющих регистрацию по месту жительства на территории Ленинградской области (приложение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Справка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(учредителей) участника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975" y="3364419"/>
            <a:ext cx="1160887" cy="11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372058" y="5294178"/>
            <a:ext cx="1901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ПОРЯДОК И СРОКИ ОТБОРА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72" y="348140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0251" y="3584213"/>
            <a:ext cx="1713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-9563" y="4377491"/>
            <a:ext cx="2426899" cy="395459"/>
          </a:xfrm>
          <a:prstGeom prst="roundRect">
            <a:avLst>
              <a:gd name="adj" fmla="val 4706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ФОРМЫ </a:t>
            </a:r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72" y="437516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43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8502" y="382048"/>
            <a:ext cx="658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ПОРЯДОК И СРОК ПРОВЕДЕНИЯ ОТБОРА</a:t>
            </a:r>
            <a:endParaRPr lang="ru-RU" sz="2400" b="1" dirty="0">
              <a:gradFill>
                <a:gsLst>
                  <a:gs pos="0">
                    <a:srgbClr val="B0C34D"/>
                  </a:gs>
                  <a:gs pos="74000">
                    <a:srgbClr val="029964"/>
                  </a:gs>
                </a:gsLst>
                <a:lin ang="108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Подключение к управлению закупками системы «Электронный бюдже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51" y="1520777"/>
            <a:ext cx="5324813" cy="16506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3382607" y="3610630"/>
            <a:ext cx="709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Отбор проходит в государственной системе «Электронный бюджет».</a:t>
            </a:r>
          </a:p>
          <a:p>
            <a:pPr algn="ctr"/>
            <a:r>
              <a:rPr lang="ru-RU" dirty="0" smtClean="0"/>
              <a:t>Председателям товариществ для авторизации и подписания заявки необходимо иметь электронную цифровую подпись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52" y="4314278"/>
            <a:ext cx="597516" cy="5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-198228" y="-128065"/>
            <a:ext cx="2638697" cy="7149737"/>
          </a:xfrm>
          <a:prstGeom prst="roundRect">
            <a:avLst>
              <a:gd name="adj" fmla="val 21089"/>
            </a:avLst>
          </a:prstGeom>
          <a:gradFill>
            <a:gsLst>
              <a:gs pos="0">
                <a:srgbClr val="B0C34D"/>
              </a:gs>
              <a:gs pos="96000">
                <a:srgbClr val="029964"/>
              </a:gs>
            </a:gsLst>
            <a:lin ang="2700000" scaled="0"/>
          </a:gradFill>
          <a:ln>
            <a:noFill/>
          </a:ln>
          <a:effectLst>
            <a:outerShdw blurRad="152400" dist="38100" algn="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257366" y="1707334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46" name="Овал 45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59506" y="2675609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50" name="Овал 49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45574" y="3647973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54" name="Овал 53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44764" y="4602573"/>
            <a:ext cx="122443" cy="343002"/>
            <a:chOff x="853586" y="1484784"/>
            <a:chExt cx="122443" cy="343002"/>
          </a:xfrm>
          <a:solidFill>
            <a:schemeClr val="bg2"/>
          </a:solidFill>
        </p:grpSpPr>
        <p:sp>
          <p:nvSpPr>
            <p:cNvPr id="58" name="Овал 57"/>
            <p:cNvSpPr/>
            <p:nvPr/>
          </p:nvSpPr>
          <p:spPr>
            <a:xfrm>
              <a:off x="891949" y="1484784"/>
              <a:ext cx="45719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878585" y="1581699"/>
              <a:ext cx="72447" cy="72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853586" y="1705343"/>
              <a:ext cx="122443" cy="1224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8741" y="126755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060" y="505092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1796" y="1313155"/>
            <a:ext cx="606264" cy="1292441"/>
            <a:chOff x="683428" y="830438"/>
            <a:chExt cx="606264" cy="1292441"/>
          </a:xfrm>
        </p:grpSpPr>
        <p:sp>
          <p:nvSpPr>
            <p:cNvPr id="66" name="TextBox 65"/>
            <p:cNvSpPr txBox="1"/>
            <p:nvPr/>
          </p:nvSpPr>
          <p:spPr>
            <a:xfrm>
              <a:off x="683428" y="1722769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04961" y="830438"/>
              <a:ext cx="1847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0985" y="214606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0404" y="2230708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СНТ 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985" y="31100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2847" y="3194680"/>
            <a:ext cx="1718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 </a:t>
            </a:r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0707" y="413385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3570" y="5048675"/>
            <a:ext cx="2426899" cy="395459"/>
          </a:xfrm>
          <a:prstGeom prst="roundRect">
            <a:avLst>
              <a:gd name="adj" fmla="val 47061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18900000" algn="b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90707" y="5050924"/>
            <a:ext cx="2321511" cy="400110"/>
            <a:chOff x="683428" y="3172906"/>
            <a:chExt cx="2126065" cy="400110"/>
          </a:xfrm>
        </p:grpSpPr>
        <p:sp>
          <p:nvSpPr>
            <p:cNvPr id="99" name="TextBox 98"/>
            <p:cNvSpPr txBox="1"/>
            <p:nvPr/>
          </p:nvSpPr>
          <p:spPr>
            <a:xfrm>
              <a:off x="683428" y="3172906"/>
              <a:ext cx="4304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40317" y="3245275"/>
              <a:ext cx="1769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ПОРЯДОК И СРОК ОТБОРА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17203" y="5733903"/>
            <a:ext cx="483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Основная информация расположена по адресу - </a:t>
            </a:r>
            <a:r>
              <a:rPr lang="en-US" i="1" u="sng" dirty="0" smtClean="0"/>
              <a:t>https</a:t>
            </a:r>
            <a:r>
              <a:rPr lang="en-US" i="1" u="sng" dirty="0"/>
              <a:t>://apk.lenobl.ru/ru/inf/konkursy-otbor/</a:t>
            </a:r>
            <a:endParaRPr lang="ru-RU" i="1" u="sng" dirty="0"/>
          </a:p>
        </p:txBody>
      </p:sp>
      <p:sp>
        <p:nvSpPr>
          <p:cNvPr id="102" name="TextBox 101"/>
          <p:cNvSpPr txBox="1"/>
          <p:nvPr/>
        </p:nvSpPr>
        <p:spPr>
          <a:xfrm>
            <a:off x="11816536" y="649633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847" y="4218489"/>
            <a:ext cx="1503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ДОКУМЕНТОВ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2847" y="1352193"/>
            <a:ext cx="1674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АПК ЛО</a:t>
            </a:r>
            <a:endParaRPr lang="ru-RU" sz="9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-745" r="-2752" b="-2808"/>
          <a:stretch/>
        </p:blipFill>
        <p:spPr bwMode="auto">
          <a:xfrm rot="1449114">
            <a:off x="6519054" y="991981"/>
            <a:ext cx="5175611" cy="4816294"/>
          </a:xfrm>
          <a:prstGeom prst="dec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осьмиугольник 5"/>
          <p:cNvSpPr/>
          <p:nvPr/>
        </p:nvSpPr>
        <p:spPr>
          <a:xfrm rot="1559433">
            <a:off x="6900070" y="1220436"/>
            <a:ext cx="4445041" cy="4347115"/>
          </a:xfrm>
          <a:prstGeom prst="octagon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00. ФОТО ОПиЭМ 09.11.20 (47)\0. Карты ЛО и гербы\0. Логотип АПК\лого.png">
            <a:extLst>
              <a:ext uri="{FF2B5EF4-FFF2-40B4-BE49-F238E27FC236}">
                <a16:creationId xmlns="" xmlns:a16="http://schemas.microsoft.com/office/drawing/2014/main" id="{5E844E1C-D7B2-1A37-CE59-1E6B3DEC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95" y="515710"/>
            <a:ext cx="238400" cy="5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EE00AF-95F1-F661-D014-CB657EB22ECA}"/>
              </a:ext>
            </a:extLst>
          </p:cNvPr>
          <p:cNvSpPr txBox="1"/>
          <p:nvPr/>
        </p:nvSpPr>
        <p:spPr>
          <a:xfrm>
            <a:off x="1511197" y="559979"/>
            <a:ext cx="260309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КОМИТЕТ ПО АГРОПРОМЫШЛЕННОМУ И </a:t>
            </a:r>
          </a:p>
          <a:p>
            <a:r>
              <a:rPr lang="ru-RU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РЫБОХОЗЯЙСТВЕННОМУ КОМПЛЕКСУ </a:t>
            </a:r>
          </a:p>
          <a:p>
            <a:r>
              <a:rPr lang="ru-RU"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ЛЕНИНГРАДСКОЙ ОБЛАСТИ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CA6EE-D73F-7DB0-F27B-3B0DB109BF48}"/>
              </a:ext>
            </a:extLst>
          </p:cNvPr>
          <p:cNvSpPr txBox="1">
            <a:spLocks/>
          </p:cNvSpPr>
          <p:nvPr/>
        </p:nvSpPr>
        <p:spPr bwMode="auto">
          <a:xfrm>
            <a:off x="714803" y="2208647"/>
            <a:ext cx="5045466" cy="5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4800" b="1" dirty="0">
                <a:gradFill>
                  <a:gsLst>
                    <a:gs pos="0">
                      <a:srgbClr val="B0C34D"/>
                    </a:gs>
                    <a:gs pos="74000">
                      <a:srgbClr val="029964"/>
                    </a:gs>
                  </a:gsLst>
                  <a:lin ang="10800000" scaled="0"/>
                </a:gra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СПАСИБО ЗА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F330871-8BEF-BE51-8505-A04701910410}"/>
              </a:ext>
            </a:extLst>
          </p:cNvPr>
          <p:cNvSpPr txBox="1">
            <a:spLocks/>
          </p:cNvSpPr>
          <p:nvPr/>
        </p:nvSpPr>
        <p:spPr bwMode="auto">
          <a:xfrm>
            <a:off x="714803" y="2819155"/>
            <a:ext cx="4865967" cy="54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4800" b="1" dirty="0">
                <a:gradFill>
                  <a:gsLst>
                    <a:gs pos="100000">
                      <a:srgbClr val="B0C34D"/>
                    </a:gs>
                    <a:gs pos="3000">
                      <a:srgbClr val="029964"/>
                    </a:gs>
                  </a:gsLst>
                  <a:lin ang="10800000" scaled="0"/>
                </a:gra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ВНИМАНИЕ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AF22A9-8CA9-BAF1-0573-E8224D02679E}"/>
              </a:ext>
            </a:extLst>
          </p:cNvPr>
          <p:cNvSpPr txBox="1"/>
          <p:nvPr/>
        </p:nvSpPr>
        <p:spPr>
          <a:xfrm>
            <a:off x="714803" y="6003655"/>
            <a:ext cx="3463495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АДРЕС: 191311, САНКТ-ПЕТЕРБУРГ, УЛ. СМОЛЬНОГО Д.3</a:t>
            </a:r>
          </a:p>
          <a:p>
            <a:pPr>
              <a:spcAft>
                <a:spcPts val="500"/>
              </a:spcAft>
            </a:pP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95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86C42"/>
      </a:accent1>
      <a:accent2>
        <a:srgbClr val="ED7D31"/>
      </a:accent2>
      <a:accent3>
        <a:srgbClr val="A5A5A5"/>
      </a:accent3>
      <a:accent4>
        <a:srgbClr val="FEA039"/>
      </a:accent4>
      <a:accent5>
        <a:srgbClr val="764A4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396</Words>
  <Application>Microsoft Office PowerPoint</Application>
  <PresentationFormat>Произвольный</PresentationFormat>
  <Paragraphs>122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Максим Камлович Шкоев</cp:lastModifiedBy>
  <cp:revision>117</cp:revision>
  <dcterms:created xsi:type="dcterms:W3CDTF">2024-02-13T07:56:08Z</dcterms:created>
  <dcterms:modified xsi:type="dcterms:W3CDTF">2026-06-05T09:18:41Z</dcterms:modified>
</cp:coreProperties>
</file>